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52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5290B-01A8-40D7-979C-1580C5B9ABBE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761-5BFF-42A2-AB61-71A8E9A07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22120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5290B-01A8-40D7-979C-1580C5B9ABBE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761-5BFF-42A2-AB61-71A8E9A07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9176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5290B-01A8-40D7-979C-1580C5B9ABBE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761-5BFF-42A2-AB61-71A8E9A07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00523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5290B-01A8-40D7-979C-1580C5B9ABBE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761-5BFF-42A2-AB61-71A8E9A07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0506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5290B-01A8-40D7-979C-1580C5B9ABBE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761-5BFF-42A2-AB61-71A8E9A07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64822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5290B-01A8-40D7-979C-1580C5B9ABBE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761-5BFF-42A2-AB61-71A8E9A07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4060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5290B-01A8-40D7-979C-1580C5B9ABBE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761-5BFF-42A2-AB61-71A8E9A07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4802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5290B-01A8-40D7-979C-1580C5B9ABBE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761-5BFF-42A2-AB61-71A8E9A07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05887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5290B-01A8-40D7-979C-1580C5B9ABBE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761-5BFF-42A2-AB61-71A8E9A07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6522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5290B-01A8-40D7-979C-1580C5B9ABBE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761-5BFF-42A2-AB61-71A8E9A07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53461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95290B-01A8-40D7-979C-1580C5B9ABBE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1761-5BFF-42A2-AB61-71A8E9A07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46009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95290B-01A8-40D7-979C-1580C5B9ABBE}" type="datetimeFigureOut">
              <a:rPr lang="en-GB" smtClean="0"/>
              <a:t>03/07/2026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841761-5BFF-42A2-AB61-71A8E9A070F6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48586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A54D480-D73C-EED5-03AA-B95A40715E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409" y="72732"/>
            <a:ext cx="1963082" cy="902286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24DE1885-0B43-DE47-5505-42DDCFFEDC3F}"/>
              </a:ext>
            </a:extLst>
          </p:cNvPr>
          <p:cNvSpPr/>
          <p:nvPr/>
        </p:nvSpPr>
        <p:spPr>
          <a:xfrm>
            <a:off x="449799" y="1176949"/>
            <a:ext cx="2906740" cy="284641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Maths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Small group support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1:1 support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Catch-up programme ‘Number Sense’</a:t>
            </a:r>
          </a:p>
          <a:p>
            <a:pPr algn="ctr"/>
            <a:r>
              <a:rPr lang="en-GB" sz="1400" dirty="0" err="1" smtClean="0">
                <a:solidFill>
                  <a:schemeClr val="accent5">
                    <a:lumMod val="50000"/>
                  </a:schemeClr>
                </a:solidFill>
              </a:rPr>
              <a:t>Scaffolded</a:t>
            </a:r>
            <a:r>
              <a:rPr lang="en-GB" sz="1400" dirty="0" smtClean="0">
                <a:solidFill>
                  <a:schemeClr val="accent5">
                    <a:lumMod val="50000"/>
                  </a:schemeClr>
                </a:solidFill>
              </a:rPr>
              <a:t> Tasks</a:t>
            </a:r>
            <a:endParaRPr lang="en-GB" sz="1400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Booster Sessions (Y6)</a:t>
            </a:r>
          </a:p>
          <a:p>
            <a:pPr algn="ctr"/>
            <a:r>
              <a:rPr lang="en-GB" sz="1400" dirty="0" err="1" smtClean="0">
                <a:solidFill>
                  <a:schemeClr val="accent5">
                    <a:lumMod val="50000"/>
                  </a:schemeClr>
                </a:solidFill>
              </a:rPr>
              <a:t>TTRockstars</a:t>
            </a:r>
            <a:endParaRPr lang="en-GB" sz="1400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GB" sz="1400" dirty="0" err="1" smtClean="0">
                <a:solidFill>
                  <a:schemeClr val="accent5">
                    <a:lumMod val="50000"/>
                  </a:schemeClr>
                </a:solidFill>
              </a:rPr>
              <a:t>Numbots</a:t>
            </a:r>
            <a:endParaRPr lang="en-GB" sz="1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GB" sz="1400" dirty="0" err="1" smtClean="0">
                <a:solidFill>
                  <a:schemeClr val="accent5">
                    <a:lumMod val="50000"/>
                  </a:schemeClr>
                </a:solidFill>
              </a:rPr>
              <a:t>Sumdog</a:t>
            </a:r>
            <a:endParaRPr lang="en-GB" sz="1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GB" sz="1400" dirty="0" smtClean="0">
                <a:solidFill>
                  <a:schemeClr val="accent5">
                    <a:lumMod val="50000"/>
                  </a:schemeClr>
                </a:solidFill>
              </a:rPr>
              <a:t>Magma Maths</a:t>
            </a:r>
          </a:p>
          <a:p>
            <a:pPr algn="ctr"/>
            <a:r>
              <a:rPr lang="en-GB" sz="1400" dirty="0" smtClean="0">
                <a:solidFill>
                  <a:schemeClr val="accent5">
                    <a:lumMod val="50000"/>
                  </a:schemeClr>
                </a:solidFill>
              </a:rPr>
              <a:t>Mastering Number</a:t>
            </a:r>
            <a:endParaRPr lang="en-GB" sz="1400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en-GB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B494B0D-7263-0879-6DC1-1E227814E12A}"/>
              </a:ext>
            </a:extLst>
          </p:cNvPr>
          <p:cNvSpPr/>
          <p:nvPr/>
        </p:nvSpPr>
        <p:spPr>
          <a:xfrm>
            <a:off x="4699519" y="1141016"/>
            <a:ext cx="2803476" cy="2341984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English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Daily 1:1 reading with an adult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Small group support</a:t>
            </a:r>
          </a:p>
          <a:p>
            <a:pPr algn="ctr"/>
            <a:r>
              <a:rPr lang="en-GB" sz="1400" dirty="0" err="1" smtClean="0">
                <a:solidFill>
                  <a:schemeClr val="accent5">
                    <a:lumMod val="50000"/>
                  </a:schemeClr>
                </a:solidFill>
              </a:rPr>
              <a:t>Scaffolded</a:t>
            </a:r>
            <a:r>
              <a:rPr lang="en-GB" sz="14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Tasks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Quality Texts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Fresh Start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Read, Write Inc.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5-minute Literacy Box</a:t>
            </a:r>
          </a:p>
          <a:p>
            <a:pPr algn="ctr"/>
            <a:r>
              <a:rPr lang="en-GB" sz="1400" dirty="0" smtClean="0">
                <a:solidFill>
                  <a:schemeClr val="accent5">
                    <a:lumMod val="50000"/>
                  </a:schemeClr>
                </a:solidFill>
              </a:rPr>
              <a:t>ISHA</a:t>
            </a:r>
            <a:r>
              <a:rPr lang="en-GB" sz="14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Handwriting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Colourful Semantics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44BB8ACD-4BB4-C4C0-179D-0D5D89C81DA0}"/>
              </a:ext>
            </a:extLst>
          </p:cNvPr>
          <p:cNvSpPr/>
          <p:nvPr/>
        </p:nvSpPr>
        <p:spPr>
          <a:xfrm>
            <a:off x="8938727" y="1141016"/>
            <a:ext cx="2803475" cy="274051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Speech, Language &amp; Communication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Oracy Charter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Introduction of Makaton Signs &amp; Symbols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Visual Timetables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Talk Partners 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Sentence Stems 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Question </a:t>
            </a:r>
            <a:r>
              <a:rPr lang="en-GB" sz="1400" dirty="0" smtClean="0">
                <a:solidFill>
                  <a:schemeClr val="accent5">
                    <a:lumMod val="50000"/>
                  </a:schemeClr>
                </a:solidFill>
              </a:rPr>
              <a:t>Matrix</a:t>
            </a:r>
          </a:p>
          <a:p>
            <a:pPr algn="ctr"/>
            <a:r>
              <a:rPr lang="en-GB" sz="1400" dirty="0" err="1" smtClean="0">
                <a:solidFill>
                  <a:schemeClr val="accent5">
                    <a:lumMod val="50000"/>
                  </a:schemeClr>
                </a:solidFill>
              </a:rPr>
              <a:t>Widgits</a:t>
            </a:r>
            <a:endParaRPr lang="en-GB" sz="1400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GB" sz="1400" dirty="0" smtClean="0">
                <a:solidFill>
                  <a:schemeClr val="accent5">
                    <a:lumMod val="50000"/>
                  </a:schemeClr>
                </a:solidFill>
              </a:rPr>
              <a:t>Communication Boards</a:t>
            </a:r>
          </a:p>
          <a:p>
            <a:pPr algn="ctr"/>
            <a:r>
              <a:rPr lang="en-GB" sz="1400" dirty="0" smtClean="0">
                <a:solidFill>
                  <a:schemeClr val="accent5">
                    <a:lumMod val="50000"/>
                  </a:schemeClr>
                </a:solidFill>
              </a:rPr>
              <a:t>Now / Next</a:t>
            </a:r>
            <a:endParaRPr lang="en-GB" sz="1400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en-GB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8D216613-D58B-6CBC-7FA7-A54A59A70BB2}"/>
              </a:ext>
            </a:extLst>
          </p:cNvPr>
          <p:cNvSpPr/>
          <p:nvPr/>
        </p:nvSpPr>
        <p:spPr>
          <a:xfrm>
            <a:off x="4699519" y="3590943"/>
            <a:ext cx="2803476" cy="3192412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Parent Provision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Parent Worker 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Bi-Lingual Staff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Parent coffee mornings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Parent workshops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Support with secondary school selection process 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Attendance Officer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Parents’ Evenings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Transition Meetings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Parent Governor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Parent Voice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Parent Questionnaire</a:t>
            </a:r>
          </a:p>
          <a:p>
            <a:pPr algn="ctr"/>
            <a:endParaRPr lang="en-GB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Rectangle: Rounded Corners 13">
            <a:extLst>
              <a:ext uri="{FF2B5EF4-FFF2-40B4-BE49-F238E27FC236}">
                <a16:creationId xmlns:a16="http://schemas.microsoft.com/office/drawing/2014/main" id="{AC7E6C53-0CC1-1634-DFA1-74B20989C4E2}"/>
              </a:ext>
            </a:extLst>
          </p:cNvPr>
          <p:cNvSpPr/>
          <p:nvPr/>
        </p:nvSpPr>
        <p:spPr>
          <a:xfrm>
            <a:off x="449799" y="4147457"/>
            <a:ext cx="2906740" cy="263589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Social, Emotional &amp; Mental Health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Zones of Regulation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Learning Mentor</a:t>
            </a:r>
          </a:p>
          <a:p>
            <a:pPr algn="ctr"/>
            <a:r>
              <a:rPr lang="en-GB" sz="1400" dirty="0" err="1" smtClean="0">
                <a:solidFill>
                  <a:schemeClr val="accent5">
                    <a:lumMod val="50000"/>
                  </a:schemeClr>
                </a:solidFill>
              </a:rPr>
              <a:t>Therapat</a:t>
            </a:r>
            <a:endParaRPr lang="en-GB" sz="1400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GB" sz="1400" dirty="0" smtClean="0">
                <a:solidFill>
                  <a:schemeClr val="accent5">
                    <a:lumMod val="50000"/>
                  </a:schemeClr>
                </a:solidFill>
              </a:rPr>
              <a:t>ELSA</a:t>
            </a:r>
            <a:endParaRPr lang="en-GB" sz="1400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en-GB" sz="1400" dirty="0" smtClean="0">
                <a:solidFill>
                  <a:schemeClr val="accent5">
                    <a:lumMod val="50000"/>
                  </a:schemeClr>
                </a:solidFill>
              </a:rPr>
              <a:t>My Happy Mind</a:t>
            </a:r>
          </a:p>
          <a:p>
            <a:pPr algn="ctr"/>
            <a:r>
              <a:rPr lang="en-GB" sz="1400" smtClean="0">
                <a:solidFill>
                  <a:schemeClr val="accent5">
                    <a:lumMod val="50000"/>
                  </a:schemeClr>
                </a:solidFill>
              </a:rPr>
              <a:t>Lego Therapy</a:t>
            </a:r>
            <a:endParaRPr lang="en-GB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F0B89BA0-663C-26DB-46FF-4443F19769D7}"/>
              </a:ext>
            </a:extLst>
          </p:cNvPr>
          <p:cNvSpPr/>
          <p:nvPr/>
        </p:nvSpPr>
        <p:spPr>
          <a:xfrm>
            <a:off x="8938727" y="4023359"/>
            <a:ext cx="2803474" cy="274051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1400" b="1" dirty="0">
                <a:solidFill>
                  <a:schemeClr val="accent5">
                    <a:lumMod val="50000"/>
                  </a:schemeClr>
                </a:solidFill>
              </a:rPr>
              <a:t>Out of School Provision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Forest School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Into University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Curriculum Trips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Inclusive Education Service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Autism Team</a:t>
            </a:r>
          </a:p>
          <a:p>
            <a:pPr algn="ctr"/>
            <a:r>
              <a:rPr lang="en-GB" sz="1400" dirty="0">
                <a:solidFill>
                  <a:schemeClr val="accent5">
                    <a:lumMod val="50000"/>
                  </a:schemeClr>
                </a:solidFill>
              </a:rPr>
              <a:t>Educational Psychologist</a:t>
            </a:r>
          </a:p>
          <a:p>
            <a:pPr algn="ctr"/>
            <a:endParaRPr lang="en-GB" sz="1400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endParaRPr lang="en-GB" sz="1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7" name="Rectangle: Rounded Corners 16">
            <a:extLst>
              <a:ext uri="{FF2B5EF4-FFF2-40B4-BE49-F238E27FC236}">
                <a16:creationId xmlns:a16="http://schemas.microsoft.com/office/drawing/2014/main" id="{BCA2C019-102D-9B8E-592B-B8F3000E2959}"/>
              </a:ext>
            </a:extLst>
          </p:cNvPr>
          <p:cNvSpPr/>
          <p:nvPr/>
        </p:nvSpPr>
        <p:spPr>
          <a:xfrm>
            <a:off x="3779520" y="168275"/>
            <a:ext cx="4947920" cy="711200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>
                <a:solidFill>
                  <a:srgbClr val="002060"/>
                </a:solidFill>
              </a:rPr>
              <a:t>Whole School SEND Provision at Radford Academy</a:t>
            </a:r>
          </a:p>
          <a:p>
            <a:pPr algn="ctr"/>
            <a:r>
              <a:rPr lang="en-GB" dirty="0" smtClean="0">
                <a:solidFill>
                  <a:srgbClr val="002060"/>
                </a:solidFill>
              </a:rPr>
              <a:t>2026 - 27</a:t>
            </a:r>
            <a:endParaRPr lang="en-GB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3297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3172</TotalTime>
  <Words>156</Words>
  <Application>Microsoft Office PowerPoint</Application>
  <PresentationFormat>Widescreen</PresentationFormat>
  <Paragraphs>59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Bronwen Smalley</dc:creator>
  <cp:lastModifiedBy>Radford Senco</cp:lastModifiedBy>
  <cp:revision>10</cp:revision>
  <cp:lastPrinted>2026-07-03T09:50:51Z</cp:lastPrinted>
  <dcterms:created xsi:type="dcterms:W3CDTF">2022-10-27T07:00:51Z</dcterms:created>
  <dcterms:modified xsi:type="dcterms:W3CDTF">2026-07-03T13:07:18Z</dcterms:modified>
</cp:coreProperties>
</file>