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61" r:id="rId4"/>
    <p:sldId id="259" r:id="rId5"/>
    <p:sldId id="262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9933"/>
    <a:srgbClr val="00CC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0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90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34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818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4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569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14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685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82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3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65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BEE18-4612-4E30-B838-764395317A6A}" type="datetimeFigureOut">
              <a:rPr lang="en-GB" smtClean="0"/>
              <a:t>16/11/2025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45128-1F04-43E7-AD7E-54C07AEE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953" y="643540"/>
            <a:ext cx="11055927" cy="5092242"/>
          </a:xfrm>
        </p:spPr>
        <p:txBody>
          <a:bodyPr/>
          <a:lstStyle/>
          <a:p>
            <a:r>
              <a:rPr lang="en-GB" dirty="0" smtClean="0"/>
              <a:t>Year 1 </a:t>
            </a:r>
            <a:br>
              <a:rPr lang="en-GB" dirty="0" smtClean="0"/>
            </a:br>
            <a:r>
              <a:rPr lang="en-GB" dirty="0" smtClean="0"/>
              <a:t>Autumn 1 Enrichment</a:t>
            </a:r>
            <a:endParaRPr lang="en-GB" dirty="0"/>
          </a:p>
        </p:txBody>
      </p:sp>
      <p:pic>
        <p:nvPicPr>
          <p:cNvPr id="1028" name="Picture 4" descr="cid:image006.png@01D7DB86.CCBD2F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987" y="6317674"/>
            <a:ext cx="1292545" cy="54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4206" y="0"/>
            <a:ext cx="45719" cy="6858000"/>
          </a:xfrm>
          <a:prstGeom prst="rect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16816" y="0"/>
            <a:ext cx="45719" cy="6858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2146281" y="0"/>
            <a:ext cx="45719" cy="6858000"/>
          </a:xfrm>
          <a:prstGeom prst="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2091559" y="0"/>
            <a:ext cx="45719" cy="6858000"/>
          </a:xfrm>
          <a:prstGeom prst="rect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2033535" y="0"/>
            <a:ext cx="45719" cy="6858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s://attachments.office.net/owa/anthony.bricklebank%40radfordacademy.co.uk/service.svc/s/GetAttachmentThumbnail?id=AAMkAGUzZGQ0MzBlLWYyNzAtNDAyMy05NmIyLWZjYTJiZGU2N2RlNQBGAAAAAADdE%2FGGbgOrQ6OrRKqPsComBwCjQEC9J5Y8TLsvjt7UJTXxAAAAAAEMAACjQEC9J5Y8TLsvjt7UJTXxAAiOGpBjAAABEgAQABUeAQ%2FKf5dEraHhb1N%2Fs3s%3D&amp;thumbnailType=2&amp;token=eyJhbGciOiJSUzI1NiIsImtpZCI6IkEzMDVCMkU1Q0ZERjFGQTFBODgyNTU2MzM3NDhCQkNBRTAxNUU5OTIiLCJ0eXAiOiJKV1QiLCJ4NXQiOiJvd1d5NWNfZkg2R29nbFZqTjBpN3l1QVY2WkkifQ.eyJvcmlnaW4iOiJodHRwczovL291dGxvb2sub2ZmaWNlLmNvbSIsInVjIjoiZWI0ZmMxYWMzOWRlNDBjZThjZGY5NDc2YTQ1N2Y5ZWQiLCJzaWduaW5fc3RhdGUiOiJpbmtub3dubnR3ayIsInZlciI6IkV4Y2hhbmdlLkNhbGxiYWNrLlYxIiwiYXBwY3R4c2VuZGVyIjoiT3dhRG93bmxvYWRAMTc0MzIwMWMtODFiMS00M2EwLWFhNTktYjI1NmZjZWMwMTUxIiwiaXNzcmluZyI6IldXIiwiYXBwY3R4Ijoie1wibXNleGNocHJvdFwiOlwib3dhXCIsXCJwdWlkXCI6XCIxMTUzOTA2NjYwOTIwMTE4NjQ5XCIsXCJzY29wZVwiOlwiT3dhRG93bmxvYWRcIixcIm9pZFwiOlwiNDgxZThmMzgtM2JlZS00YThkLTlkNzMtMGFiMWE3ZGNiMjE0XCIsXCJwcmltYXJ5c2lkXCI6XCJTLTEtNS0yMS0yMDE1NzgzMzczLTMzNjkyOTg3NzUtMjM2MTkwMDg3MS0xOTY4MzIyXCJ9IiwibmJmIjoxNzMxNTA2MDQ1LCJleHAiOjE3MzE1MDYzNDUsImlzcyI6IjAwMDAwMDAyLTAwMDAtMGZmMS1jZTAwLTAwMDAwMDAwMDAwMEAxNzQzMjAxYy04MWIxLTQzYTAtYWE1OS1iMjU2ZmNlYzAxNTEiLCJhdWQiOiIwMDAwMDAwMi0wMDAwLTBmZjEtY2UwMC0wMDAwMDAwMDAwMDAvYXR0YWNobWVudHMub2ZmaWNlLm5ldEAxNzQzMjAxYy04MWIxLTQzYTAtYWE1OS1iMjU2ZmNlYzAxNTEiLCJoYXBwIjoib3dhIn0.T9gXTOs5P2q3WWMQXb9r5NyEE0q8v48Nfggff-oKSkIZWCB6hdtvqfw5yyDPgZ8wq7LD6ZGKZodNR9a5nx0-oBCnKIGH8zgtXwN6m4LkSkGdsI_nXWLsd2W_u_HglWuV9rIr0kdM154xLSa09rvnumoy9ZUJpB1aGVEgb6V2b_QTMWDtThQqQoN1a6U6U75MtOYpyO3R9wsjv385fT4Ym-04Vm5dgyjQwAHPFUf995nOlMTI_pcuYo91Uur6oxzCChTa1z5eGv2N_J8cu6RHFLs8BGQAXqyLHeq0o678QuIKAHn1ahqWALYWH6kndssP8xSc7kuQJLV0rA7eMpHLCA&amp;X-OWA-CANARY=X-OWA-CANARY_cookie_is_null_or_empty&amp;owa=outlook.office.com&amp;scriptVer=20241101001.27&amp;clientId=326CB70E7936412A8C54A378F09E013E&amp;animation=true&amp;persistenceId=a5c05685-d391-49d4-86fc-cb54626ae1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5" y="0"/>
            <a:ext cx="1132898" cy="64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63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65662" y="482138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Letter-join No-Lead 36" panose="02000503000000020003" pitchFamily="50" charset="0"/>
              </a:rPr>
              <a:t>As part of our immersion stage for literacy, children had the chance </a:t>
            </a:r>
            <a:r>
              <a:rPr lang="en-GB" sz="2400" b="1" dirty="0" smtClean="0">
                <a:latin typeface="Letter-join No-Lead 36" panose="02000503000000020003" pitchFamily="50" charset="0"/>
              </a:rPr>
              <a:t>to re-enact their focus text ‘</a:t>
            </a:r>
            <a:r>
              <a:rPr lang="en-GB" sz="2400" b="1" dirty="0" err="1" smtClean="0">
                <a:latin typeface="Letter-join No-Lead 36" panose="02000503000000020003" pitchFamily="50" charset="0"/>
              </a:rPr>
              <a:t>Handa’s</a:t>
            </a:r>
            <a:r>
              <a:rPr lang="en-GB" sz="2400" b="1" dirty="0" smtClean="0">
                <a:latin typeface="Letter-join No-Lead 36" panose="02000503000000020003" pitchFamily="50" charset="0"/>
              </a:rPr>
              <a:t> Surprise’. </a:t>
            </a:r>
            <a:r>
              <a:rPr lang="en-GB" sz="2400" b="1" dirty="0" smtClean="0">
                <a:latin typeface="Letter-join No-Lead 36" panose="02000503000000020003" pitchFamily="50" charset="0"/>
              </a:rPr>
              <a:t>They learnt about all the different names for the animals and fruits within the story. </a:t>
            </a:r>
            <a:r>
              <a:rPr lang="en-GB" sz="2400" b="1" dirty="0" smtClean="0">
                <a:latin typeface="Letter-join No-Lead 36" panose="02000503000000020003" pitchFamily="50" charset="0"/>
              </a:rPr>
              <a:t> </a:t>
            </a:r>
            <a:endParaRPr lang="en-GB" sz="2400" b="1" dirty="0">
              <a:latin typeface="Letter-join No-Lead 36" panose="02000503000000020003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30" y="365760"/>
            <a:ext cx="3615193" cy="2711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7" y="314165"/>
            <a:ext cx="3741913" cy="280643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48" y="1798341"/>
            <a:ext cx="3783027" cy="2837270"/>
          </a:xfrm>
        </p:spPr>
      </p:pic>
    </p:spTree>
    <p:extLst>
      <p:ext uri="{BB962C8B-B14F-4D97-AF65-F5344CB8AC3E}">
        <p14:creationId xmlns:p14="http://schemas.microsoft.com/office/powerpoint/2010/main" val="239489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482177" y="1463040"/>
            <a:ext cx="44209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Letter-join No-Lead 36" panose="02000503000000020003" pitchFamily="50" charset="0"/>
              </a:rPr>
              <a:t>During the immersion week, children get to know and understand their focus text. To ensure they have understood the story, they were introduced how to sequence a story through the use of pictures.</a:t>
            </a:r>
            <a:endParaRPr lang="en-GB" sz="2800" b="1" dirty="0" smtClean="0">
              <a:latin typeface="Letter-join No-Lead 36" panose="02000503000000020003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6" y="3884211"/>
            <a:ext cx="3763617" cy="2822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6" y="261480"/>
            <a:ext cx="4423360" cy="3317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5" y="2691622"/>
            <a:ext cx="4012618" cy="30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66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81720" y="150000"/>
            <a:ext cx="55452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latin typeface="Letter-join No-Lead 36" panose="02000503000000020003" pitchFamily="50" charset="0"/>
              </a:rPr>
              <a:t>As part of Class 1’s History topic on Rosa Parks, they made an enquiry about Rosa parks life; </a:t>
            </a:r>
            <a:r>
              <a:rPr lang="en-GB" sz="2200" b="1" dirty="0" smtClean="0">
                <a:latin typeface="Letter-join No-Lead 36" panose="02000503000000020003" pitchFamily="50" charset="0"/>
              </a:rPr>
              <a:t>understanding about segregation, diversity and equality. They had the opportunity to listen to and watch the story and then to re-enact the story. They recognised that Rosa Parks was treated unfairly, and that it is important that we are all treated the same. </a:t>
            </a:r>
            <a:endParaRPr lang="en-GB" sz="2200" b="1" dirty="0">
              <a:latin typeface="Letter-join No-Lead 36" panose="02000503000000020003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" y="150000"/>
            <a:ext cx="3607027" cy="2705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02" y="1682015"/>
            <a:ext cx="4141841" cy="31063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86" y="3392373"/>
            <a:ext cx="3904050" cy="292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5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84744" y="5160397"/>
            <a:ext cx="9064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Letter-join No-Lead 36" panose="02000503000000020003" pitchFamily="50" charset="0"/>
              </a:rPr>
              <a:t>In science, class 1 were learning all about </a:t>
            </a:r>
            <a:r>
              <a:rPr lang="en-GB" sz="2400" b="1" dirty="0">
                <a:latin typeface="Letter-join No-Lead 36" panose="02000503000000020003" pitchFamily="50" charset="0"/>
              </a:rPr>
              <a:t>T</a:t>
            </a:r>
            <a:r>
              <a:rPr lang="en-GB" sz="2400" b="1" dirty="0" smtClean="0">
                <a:latin typeface="Letter-join No-Lead 36" panose="02000503000000020003" pitchFamily="50" charset="0"/>
              </a:rPr>
              <a:t>he Human </a:t>
            </a:r>
            <a:r>
              <a:rPr lang="en-GB" sz="2400" b="1" dirty="0" smtClean="0">
                <a:latin typeface="Letter-join No-Lead 36" panose="02000503000000020003" pitchFamily="50" charset="0"/>
              </a:rPr>
              <a:t>B</a:t>
            </a:r>
            <a:r>
              <a:rPr lang="en-GB" sz="2400" b="1" dirty="0" smtClean="0">
                <a:latin typeface="Letter-join No-Lead 36" panose="02000503000000020003" pitchFamily="50" charset="0"/>
              </a:rPr>
              <a:t>ody – focusing on all the different body parts, their jobs and the five differen</a:t>
            </a:r>
            <a:r>
              <a:rPr lang="en-GB" sz="2400" b="1" dirty="0" smtClean="0">
                <a:latin typeface="Letter-join No-Lead 36" panose="02000503000000020003" pitchFamily="50" charset="0"/>
              </a:rPr>
              <a:t>t senses. To conclude, they created their own moving body and explained what each body did.</a:t>
            </a:r>
            <a:r>
              <a:rPr lang="en-GB" sz="2400" b="1" dirty="0" smtClean="0">
                <a:latin typeface="Letter-join No-Lead 36" panose="02000503000000020003" pitchFamily="50" charset="0"/>
              </a:rPr>
              <a:t> </a:t>
            </a:r>
            <a:endParaRPr lang="en-GB" sz="2400" b="1" dirty="0">
              <a:latin typeface="Letter-join No-Lead 36" panose="02000503000000020003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8" y="353511"/>
            <a:ext cx="3935680" cy="2951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43" y="1703841"/>
            <a:ext cx="3935680" cy="2951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71" y="100254"/>
            <a:ext cx="3935680" cy="2951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9" y="2720436"/>
            <a:ext cx="3176295" cy="23822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7" y="2708163"/>
            <a:ext cx="3176295" cy="238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1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2542" y="3635697"/>
            <a:ext cx="34779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Letter-join No-Lead 36" panose="02000503000000020003" pitchFamily="50" charset="0"/>
              </a:rPr>
              <a:t>In maths, class 1 had a go at practically </a:t>
            </a:r>
            <a:r>
              <a:rPr lang="en-GB" sz="2000" b="1" dirty="0" smtClean="0">
                <a:latin typeface="Letter-join No-Lead 36" panose="02000503000000020003" pitchFamily="50" charset="0"/>
              </a:rPr>
              <a:t>grouping objects in different ways i.e. size, colour or item. They also had a go at ordering numbers from biggest to smallest using different maths manipulatives. </a:t>
            </a:r>
            <a:endParaRPr lang="en-GB" sz="2000" b="1" dirty="0">
              <a:latin typeface="Letter-join No-Lead 36" panose="02000503000000020003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42" y="187210"/>
            <a:ext cx="3837329" cy="2877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42" y="3473972"/>
            <a:ext cx="3837329" cy="2877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71" y="187210"/>
            <a:ext cx="3837329" cy="2877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94" y="3373633"/>
            <a:ext cx="3664777" cy="27485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78" y="214381"/>
            <a:ext cx="3792593" cy="28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4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</TotalTime>
  <Words>234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Letter-join No-Lead 36</vt:lpstr>
      <vt:lpstr>Office Theme</vt:lpstr>
      <vt:lpstr>Year 1  Autumn 1 Enrichment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L.E.A.D. IT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Bricklebank</dc:creator>
  <cp:lastModifiedBy>Cherelle Anderson</cp:lastModifiedBy>
  <cp:revision>19</cp:revision>
  <dcterms:created xsi:type="dcterms:W3CDTF">2024-11-12T16:16:08Z</dcterms:created>
  <dcterms:modified xsi:type="dcterms:W3CDTF">2025-11-16T10:18:28Z</dcterms:modified>
</cp:coreProperties>
</file>